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8"/>
  </p:notesMasterIdLst>
  <p:sldIdLst>
    <p:sldId id="256" r:id="rId2"/>
    <p:sldId id="278" r:id="rId3"/>
    <p:sldId id="273" r:id="rId4"/>
    <p:sldId id="274" r:id="rId5"/>
    <p:sldId id="263" r:id="rId6"/>
    <p:sldId id="272" r:id="rId7"/>
    <p:sldId id="268" r:id="rId8"/>
    <p:sldId id="276" r:id="rId9"/>
    <p:sldId id="267" r:id="rId10"/>
    <p:sldId id="269" r:id="rId11"/>
    <p:sldId id="281" r:id="rId12"/>
    <p:sldId id="262" r:id="rId13"/>
    <p:sldId id="277" r:id="rId14"/>
    <p:sldId id="279" r:id="rId15"/>
    <p:sldId id="275"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77959" autoAdjust="0"/>
  </p:normalViewPr>
  <p:slideViewPr>
    <p:cSldViewPr snapToGrid="0" snapToObjects="1">
      <p:cViewPr varScale="1">
        <p:scale>
          <a:sx n="94" d="100"/>
          <a:sy n="94" d="100"/>
        </p:scale>
        <p:origin x="23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A543B05-ECAF-CC49-A40B-FB869F71FC6F}" type="datetimeFigureOut">
              <a:rPr lang="en-US" smtClean="0"/>
              <a:t>6/14/23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E9BA1D7-3D83-0045-956E-8177AF1A66B1}" type="slidenum">
              <a:rPr lang="en-US" smtClean="0"/>
              <a:t>‹#›</a:t>
            </a:fld>
            <a:endParaRPr lang="en-US"/>
          </a:p>
        </p:txBody>
      </p:sp>
    </p:spTree>
    <p:extLst>
      <p:ext uri="{BB962C8B-B14F-4D97-AF65-F5344CB8AC3E}">
        <p14:creationId xmlns:p14="http://schemas.microsoft.com/office/powerpoint/2010/main" val="47889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p:txBody>
      </p:sp>
      <p:sp>
        <p:nvSpPr>
          <p:cNvPr id="4" name="Slide Number Placeholder 3"/>
          <p:cNvSpPr>
            <a:spLocks noGrp="1"/>
          </p:cNvSpPr>
          <p:nvPr>
            <p:ph type="sldNum" sz="quarter" idx="10"/>
          </p:nvPr>
        </p:nvSpPr>
        <p:spPr/>
        <p:txBody>
          <a:bodyPr/>
          <a:lstStyle/>
          <a:p>
            <a:fld id="{1E9BA1D7-3D83-0045-956E-8177AF1A66B1}" type="slidenum">
              <a:rPr lang="en-US" smtClean="0"/>
              <a:t>2</a:t>
            </a:fld>
            <a:endParaRPr lang="en-US"/>
          </a:p>
        </p:txBody>
      </p:sp>
    </p:spTree>
    <p:extLst>
      <p:ext uri="{BB962C8B-B14F-4D97-AF65-F5344CB8AC3E}">
        <p14:creationId xmlns:p14="http://schemas.microsoft.com/office/powerpoint/2010/main" val="1572832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Denise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Students are asked to: {the first 4 bullets}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Badge is designed to: {the last 2 bullets}</a:t>
            </a:r>
          </a:p>
        </p:txBody>
      </p:sp>
      <p:sp>
        <p:nvSpPr>
          <p:cNvPr id="4" name="Slide Number Placeholder 3"/>
          <p:cNvSpPr>
            <a:spLocks noGrp="1"/>
          </p:cNvSpPr>
          <p:nvPr>
            <p:ph type="sldNum" sz="quarter" idx="10"/>
          </p:nvPr>
        </p:nvSpPr>
        <p:spPr/>
        <p:txBody>
          <a:bodyPr/>
          <a:lstStyle/>
          <a:p>
            <a:fld id="{1E9BA1D7-3D83-0045-956E-8177AF1A66B1}" type="slidenum">
              <a:rPr lang="en-US" smtClean="0"/>
              <a:t>12</a:t>
            </a:fld>
            <a:endParaRPr lang="en-US"/>
          </a:p>
        </p:txBody>
      </p:sp>
    </p:spTree>
    <p:extLst>
      <p:ext uri="{BB962C8B-B14F-4D97-AF65-F5344CB8AC3E}">
        <p14:creationId xmlns:p14="http://schemas.microsoft.com/office/powerpoint/2010/main" val="367924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Targeting areas where students feel most insecure and then working with those people in those institutional positions to create programs to ease student transition and provide appropriate support</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14</a:t>
            </a:fld>
            <a:endParaRPr lang="en-US"/>
          </a:p>
        </p:txBody>
      </p:sp>
    </p:spTree>
    <p:extLst>
      <p:ext uri="{BB962C8B-B14F-4D97-AF65-F5344CB8AC3E}">
        <p14:creationId xmlns:p14="http://schemas.microsoft.com/office/powerpoint/2010/main" val="3153583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CCCCs and adopted</a:t>
            </a:r>
            <a:r>
              <a:rPr lang="en-US" baseline="0" dirty="0"/>
              <a:t> by NCTE</a:t>
            </a:r>
          </a:p>
          <a:p>
            <a:endParaRPr lang="en-US" dirty="0"/>
          </a:p>
          <a:p>
            <a:r>
              <a:rPr lang="en-US" dirty="0"/>
              <a:t>reaffirmed in 2014</a:t>
            </a:r>
          </a:p>
        </p:txBody>
      </p:sp>
      <p:sp>
        <p:nvSpPr>
          <p:cNvPr id="4" name="Slide Number Placeholder 3"/>
          <p:cNvSpPr>
            <a:spLocks noGrp="1"/>
          </p:cNvSpPr>
          <p:nvPr>
            <p:ph type="sldNum" sz="quarter" idx="10"/>
          </p:nvPr>
        </p:nvSpPr>
        <p:spPr/>
        <p:txBody>
          <a:bodyPr/>
          <a:lstStyle/>
          <a:p>
            <a:fld id="{1E9BA1D7-3D83-0045-956E-8177AF1A66B1}" type="slidenum">
              <a:rPr lang="en-US" smtClean="0"/>
              <a:t>3</a:t>
            </a:fld>
            <a:endParaRPr lang="en-US"/>
          </a:p>
        </p:txBody>
      </p:sp>
    </p:spTree>
    <p:extLst>
      <p:ext uri="{BB962C8B-B14F-4D97-AF65-F5344CB8AC3E}">
        <p14:creationId xmlns:p14="http://schemas.microsoft.com/office/powerpoint/2010/main" val="3123477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Denise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Why the writing classroom? </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Composition theorists have been concerned with bringing students into the academic discourse community, but they also want to promote multiple literacies </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5</a:t>
            </a:fld>
            <a:endParaRPr lang="en-US"/>
          </a:p>
        </p:txBody>
      </p:sp>
    </p:spTree>
    <p:extLst>
      <p:ext uri="{BB962C8B-B14F-4D97-AF65-F5344CB8AC3E}">
        <p14:creationId xmlns:p14="http://schemas.microsoft.com/office/powerpoint/2010/main" val="228063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p:txBody>
      </p:sp>
      <p:sp>
        <p:nvSpPr>
          <p:cNvPr id="4" name="Slide Number Placeholder 3"/>
          <p:cNvSpPr>
            <a:spLocks noGrp="1"/>
          </p:cNvSpPr>
          <p:nvPr>
            <p:ph type="sldNum" sz="quarter" idx="10"/>
          </p:nvPr>
        </p:nvSpPr>
        <p:spPr/>
        <p:txBody>
          <a:bodyPr/>
          <a:lstStyle/>
          <a:p>
            <a:fld id="{1E9BA1D7-3D83-0045-956E-8177AF1A66B1}" type="slidenum">
              <a:rPr lang="en-US" smtClean="0"/>
              <a:t>6</a:t>
            </a:fld>
            <a:endParaRPr lang="en-US"/>
          </a:p>
        </p:txBody>
      </p:sp>
    </p:spTree>
    <p:extLst>
      <p:ext uri="{BB962C8B-B14F-4D97-AF65-F5344CB8AC3E}">
        <p14:creationId xmlns:p14="http://schemas.microsoft.com/office/powerpoint/2010/main" val="3288440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Workshops with those teaching the course to explain and help situate the importance of language diversity and the relationship to student success</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7</a:t>
            </a:fld>
            <a:endParaRPr lang="en-US"/>
          </a:p>
        </p:txBody>
      </p:sp>
    </p:spTree>
    <p:extLst>
      <p:ext uri="{BB962C8B-B14F-4D97-AF65-F5344CB8AC3E}">
        <p14:creationId xmlns:p14="http://schemas.microsoft.com/office/powerpoint/2010/main" val="125614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Denise</a:t>
            </a:r>
          </a:p>
        </p:txBody>
      </p:sp>
      <p:sp>
        <p:nvSpPr>
          <p:cNvPr id="4" name="Slide Number Placeholder 3"/>
          <p:cNvSpPr>
            <a:spLocks noGrp="1"/>
          </p:cNvSpPr>
          <p:nvPr>
            <p:ph type="sldNum" sz="quarter" idx="10"/>
          </p:nvPr>
        </p:nvSpPr>
        <p:spPr/>
        <p:txBody>
          <a:bodyPr/>
          <a:lstStyle/>
          <a:p>
            <a:fld id="{1E9BA1D7-3D83-0045-956E-8177AF1A66B1}" type="slidenum">
              <a:rPr lang="en-US" smtClean="0"/>
              <a:t>8</a:t>
            </a:fld>
            <a:endParaRPr lang="en-US"/>
          </a:p>
        </p:txBody>
      </p:sp>
    </p:spTree>
    <p:extLst>
      <p:ext uri="{BB962C8B-B14F-4D97-AF65-F5344CB8AC3E}">
        <p14:creationId xmlns:p14="http://schemas.microsoft.com/office/powerpoint/2010/main" val="12561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Includes a video where Childs and Hasty explain the goals of the badge and provide context on why students’ voices are important</a:t>
            </a:r>
          </a:p>
          <a:p>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Students are given a space to discuss different writing styles and then experiment with each of them</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9</a:t>
            </a:fld>
            <a:endParaRPr lang="en-US"/>
          </a:p>
        </p:txBody>
      </p:sp>
    </p:spTree>
    <p:extLst>
      <p:ext uri="{BB962C8B-B14F-4D97-AF65-F5344CB8AC3E}">
        <p14:creationId xmlns:p14="http://schemas.microsoft.com/office/powerpoint/2010/main" val="4049151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Students are asked to “consider the multitude of ways you might convey information depending on different elements” and told that upon completion, “you will be more responsive to your readers’ expectations”</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10</a:t>
            </a:fld>
            <a:endParaRPr lang="en-US"/>
          </a:p>
        </p:txBody>
      </p:sp>
    </p:spTree>
    <p:extLst>
      <p:ext uri="{BB962C8B-B14F-4D97-AF65-F5344CB8AC3E}">
        <p14:creationId xmlns:p14="http://schemas.microsoft.com/office/powerpoint/2010/main" val="1374509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Denise</a:t>
            </a:r>
          </a:p>
        </p:txBody>
      </p:sp>
      <p:sp>
        <p:nvSpPr>
          <p:cNvPr id="4" name="Slide Number Placeholder 3"/>
          <p:cNvSpPr>
            <a:spLocks noGrp="1"/>
          </p:cNvSpPr>
          <p:nvPr>
            <p:ph type="sldNum" sz="quarter" idx="10"/>
          </p:nvPr>
        </p:nvSpPr>
        <p:spPr/>
        <p:txBody>
          <a:bodyPr/>
          <a:lstStyle/>
          <a:p>
            <a:fld id="{1E9BA1D7-3D83-0045-956E-8177AF1A66B1}" type="slidenum">
              <a:rPr lang="en-US" smtClean="0"/>
              <a:t>11</a:t>
            </a:fld>
            <a:endParaRPr lang="en-US"/>
          </a:p>
        </p:txBody>
      </p:sp>
    </p:spTree>
    <p:extLst>
      <p:ext uri="{BB962C8B-B14F-4D97-AF65-F5344CB8AC3E}">
        <p14:creationId xmlns:p14="http://schemas.microsoft.com/office/powerpoint/2010/main" val="1374509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6/14/23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6/14/23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6/14/23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6/14/23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6/14/23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6/14/23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6/14/23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6/14/23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ccc.coastal.edu/index.php/task/102-badge-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ccc.coastal.edu/index.php/task/wordsmithing-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cc.coastal.edu/index.php/task/shifting-sty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785"/>
            <a:ext cx="7543800" cy="2593975"/>
          </a:xfrm>
        </p:spPr>
        <p:txBody>
          <a:bodyPr/>
          <a:lstStyle/>
          <a:p>
            <a:br>
              <a:rPr lang="en-US" sz="2800" b="1" dirty="0"/>
            </a:br>
            <a:r>
              <a:rPr lang="en-US" sz="2800" dirty="0"/>
              <a:t>Negotiating New Linguistic Terrains: Exploring Linguistics and First Year Writing Partnerships</a:t>
            </a:r>
            <a:endParaRPr lang="en-US" sz="2800" b="1" dirty="0"/>
          </a:p>
        </p:txBody>
      </p:sp>
      <p:sp>
        <p:nvSpPr>
          <p:cNvPr id="3" name="Subtitle 2"/>
          <p:cNvSpPr>
            <a:spLocks noGrp="1"/>
          </p:cNvSpPr>
          <p:nvPr>
            <p:ph type="subTitle" idx="1"/>
          </p:nvPr>
        </p:nvSpPr>
        <p:spPr/>
        <p:txBody>
          <a:bodyPr>
            <a:normAutofit fontScale="92500" lnSpcReduction="10000"/>
          </a:bodyPr>
          <a:lstStyle/>
          <a:p>
            <a:r>
              <a:rPr lang="en-US" dirty="0"/>
              <a:t>Denise </a:t>
            </a:r>
            <a:r>
              <a:rPr lang="en-US" dirty="0" err="1"/>
              <a:t>Paster</a:t>
            </a:r>
            <a:endParaRPr lang="en-US" dirty="0"/>
          </a:p>
          <a:p>
            <a:r>
              <a:rPr lang="en-US" dirty="0"/>
              <a:t>Daniel Hasty</a:t>
            </a:r>
          </a:p>
          <a:p>
            <a:r>
              <a:rPr lang="en-US" dirty="0"/>
              <a:t>Becky Childs</a:t>
            </a:r>
          </a:p>
          <a:p>
            <a:endParaRPr lang="en-US" dirty="0"/>
          </a:p>
        </p:txBody>
      </p:sp>
    </p:spTree>
    <p:extLst>
      <p:ext uri="{BB962C8B-B14F-4D97-AF65-F5344CB8AC3E}">
        <p14:creationId xmlns:p14="http://schemas.microsoft.com/office/powerpoint/2010/main" val="26910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284389" y="19056"/>
            <a:ext cx="1792811" cy="1792811"/>
          </a:xfrm>
          <a:prstGeom prst="rect">
            <a:avLst/>
          </a:prstGeom>
        </p:spPr>
      </p:pic>
      <p:sp>
        <p:nvSpPr>
          <p:cNvPr id="2" name="Title 1"/>
          <p:cNvSpPr>
            <a:spLocks noGrp="1"/>
          </p:cNvSpPr>
          <p:nvPr>
            <p:ph type="title"/>
          </p:nvPr>
        </p:nvSpPr>
        <p:spPr/>
        <p:txBody>
          <a:bodyPr/>
          <a:lstStyle/>
          <a:p>
            <a:r>
              <a:rPr lang="en-US" dirty="0"/>
              <a:t>Shifting Styles II Badge</a:t>
            </a:r>
          </a:p>
        </p:txBody>
      </p:sp>
      <p:sp>
        <p:nvSpPr>
          <p:cNvPr id="3" name="Content Placeholder 2"/>
          <p:cNvSpPr>
            <a:spLocks noGrp="1"/>
          </p:cNvSpPr>
          <p:nvPr>
            <p:ph idx="1"/>
          </p:nvPr>
        </p:nvSpPr>
        <p:spPr/>
        <p:txBody>
          <a:bodyPr>
            <a:normAutofit/>
          </a:bodyPr>
          <a:lstStyle/>
          <a:p>
            <a:r>
              <a:rPr lang="en-US" dirty="0"/>
              <a:t>Text discusses different communication situations, different audiences, and the expectations of these</a:t>
            </a:r>
          </a:p>
          <a:p>
            <a:pPr lvl="1"/>
            <a:r>
              <a:rPr lang="en-US" dirty="0"/>
              <a:t>Valuing both academic and non-academic modes</a:t>
            </a:r>
          </a:p>
          <a:p>
            <a:r>
              <a:rPr lang="en-US" dirty="0"/>
              <a:t>Students experiment with communicating the same message in different modes directed at different audiences</a:t>
            </a:r>
          </a:p>
          <a:p>
            <a:pPr lvl="1"/>
            <a:r>
              <a:rPr lang="en-US" dirty="0"/>
              <a:t>“The content in this badge asks you to consider the multitude of ways you might convey information depending on different elements. Upon completion, you will be more responsive to your readers’ expectations.”</a:t>
            </a:r>
          </a:p>
          <a:p>
            <a:pPr lvl="1"/>
            <a:r>
              <a:rPr lang="en-US" dirty="0">
                <a:hlinkClick r:id="rId4"/>
              </a:rPr>
              <a:t>http://ccc.coastal.edu/index.php/task/102-badge-4/</a:t>
            </a:r>
            <a:endParaRPr lang="en-US" dirty="0"/>
          </a:p>
        </p:txBody>
      </p:sp>
    </p:spTree>
    <p:extLst>
      <p:ext uri="{BB962C8B-B14F-4D97-AF65-F5344CB8AC3E}">
        <p14:creationId xmlns:p14="http://schemas.microsoft.com/office/powerpoint/2010/main" val="382589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265332" y="0"/>
            <a:ext cx="1811867" cy="1811867"/>
          </a:xfrm>
          <a:prstGeom prst="rect">
            <a:avLst/>
          </a:prstGeom>
        </p:spPr>
      </p:pic>
      <p:sp>
        <p:nvSpPr>
          <p:cNvPr id="2" name="Title 1"/>
          <p:cNvSpPr>
            <a:spLocks noGrp="1"/>
          </p:cNvSpPr>
          <p:nvPr>
            <p:ph type="title"/>
          </p:nvPr>
        </p:nvSpPr>
        <p:spPr/>
        <p:txBody>
          <a:bodyPr/>
          <a:lstStyle/>
          <a:p>
            <a:r>
              <a:rPr lang="en-US" dirty="0" err="1"/>
              <a:t>Wordsmithing</a:t>
            </a:r>
            <a:r>
              <a:rPr lang="en-US" dirty="0"/>
              <a:t> Badge</a:t>
            </a:r>
          </a:p>
        </p:txBody>
      </p:sp>
      <p:sp>
        <p:nvSpPr>
          <p:cNvPr id="3" name="Content Placeholder 2"/>
          <p:cNvSpPr>
            <a:spLocks noGrp="1"/>
          </p:cNvSpPr>
          <p:nvPr>
            <p:ph idx="1"/>
          </p:nvPr>
        </p:nvSpPr>
        <p:spPr/>
        <p:txBody>
          <a:bodyPr>
            <a:normAutofit/>
          </a:bodyPr>
          <a:lstStyle/>
          <a:p>
            <a:r>
              <a:rPr lang="en-US" dirty="0"/>
              <a:t>Text discusses the rhetorical impact of sentence level revisions</a:t>
            </a:r>
          </a:p>
          <a:p>
            <a:pPr lvl="1"/>
            <a:r>
              <a:rPr lang="en-US" dirty="0"/>
              <a:t>Problematizing a prescriptivist view of grammar expressed in Weird Al’s “Word Crimes” parody with Lauren Squire’s “25 Questions for Teaching with ‘Word Crimes’”</a:t>
            </a:r>
          </a:p>
          <a:p>
            <a:r>
              <a:rPr lang="en-US" dirty="0"/>
              <a:t>Students write a paragraph discussing grammatical change and “rule breaking” in the mode of a social media post</a:t>
            </a:r>
          </a:p>
          <a:p>
            <a:pPr lvl="1"/>
            <a:r>
              <a:rPr lang="en-US" dirty="0"/>
              <a:t>Take a single sentence and experiment writing it multiple ways</a:t>
            </a:r>
          </a:p>
          <a:p>
            <a:pPr lvl="1"/>
            <a:r>
              <a:rPr lang="en-US" dirty="0"/>
              <a:t>Write a 2</a:t>
            </a:r>
            <a:r>
              <a:rPr lang="en-US" baseline="30000" dirty="0"/>
              <a:t>nd</a:t>
            </a:r>
            <a:r>
              <a:rPr lang="en-US" dirty="0"/>
              <a:t> paragraph in a formal, academic mode</a:t>
            </a:r>
          </a:p>
          <a:p>
            <a:pPr lvl="1"/>
            <a:r>
              <a:rPr lang="en-US" dirty="0"/>
              <a:t>Write a 3</a:t>
            </a:r>
            <a:r>
              <a:rPr lang="en-US" baseline="30000" dirty="0"/>
              <a:t>rd</a:t>
            </a:r>
            <a:r>
              <a:rPr lang="en-US" dirty="0"/>
              <a:t> reflection paragraph</a:t>
            </a:r>
          </a:p>
          <a:p>
            <a:pPr lvl="1"/>
            <a:r>
              <a:rPr lang="en-US" dirty="0">
                <a:hlinkClick r:id="rId4"/>
              </a:rPr>
              <a:t>http://ccc.coastal.edu/index.php/task/wordsmithing-2/</a:t>
            </a:r>
            <a:endParaRPr lang="en-US" dirty="0"/>
          </a:p>
        </p:txBody>
      </p:sp>
    </p:spTree>
    <p:extLst>
      <p:ext uri="{BB962C8B-B14F-4D97-AF65-F5344CB8AC3E}">
        <p14:creationId xmlns:p14="http://schemas.microsoft.com/office/powerpoint/2010/main" val="69963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the badges (students)</a:t>
            </a:r>
          </a:p>
        </p:txBody>
      </p:sp>
      <p:sp>
        <p:nvSpPr>
          <p:cNvPr id="3" name="Content Placeholder 2"/>
          <p:cNvSpPr>
            <a:spLocks noGrp="1"/>
          </p:cNvSpPr>
          <p:nvPr>
            <p:ph idx="1"/>
          </p:nvPr>
        </p:nvSpPr>
        <p:spPr/>
        <p:txBody>
          <a:bodyPr>
            <a:noAutofit/>
          </a:bodyPr>
          <a:lstStyle/>
          <a:p>
            <a:r>
              <a:rPr lang="en-US" sz="3200" dirty="0"/>
              <a:t>Interact with different types of writing</a:t>
            </a:r>
          </a:p>
          <a:p>
            <a:r>
              <a:rPr lang="en-US" sz="3200" dirty="0"/>
              <a:t>Give their opinion and ideas about language (broadly)</a:t>
            </a:r>
          </a:p>
          <a:p>
            <a:r>
              <a:rPr lang="en-US" sz="3200" dirty="0"/>
              <a:t>Reconsider their ideas about language and place (in the university and beyond)</a:t>
            </a:r>
          </a:p>
          <a:p>
            <a:r>
              <a:rPr lang="en-US" sz="3200" dirty="0"/>
              <a:t>Write in multiples styles and experiment in different modes</a:t>
            </a:r>
          </a:p>
        </p:txBody>
      </p:sp>
    </p:spTree>
    <p:extLst>
      <p:ext uri="{BB962C8B-B14F-4D97-AF65-F5344CB8AC3E}">
        <p14:creationId xmlns:p14="http://schemas.microsoft.com/office/powerpoint/2010/main" val="110548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the badges (faculty)</a:t>
            </a:r>
          </a:p>
        </p:txBody>
      </p:sp>
      <p:sp>
        <p:nvSpPr>
          <p:cNvPr id="3" name="Content Placeholder 2"/>
          <p:cNvSpPr>
            <a:spLocks noGrp="1"/>
          </p:cNvSpPr>
          <p:nvPr>
            <p:ph idx="1"/>
          </p:nvPr>
        </p:nvSpPr>
        <p:spPr/>
        <p:txBody>
          <a:bodyPr>
            <a:normAutofit/>
          </a:bodyPr>
          <a:lstStyle/>
          <a:p>
            <a:r>
              <a:rPr lang="en-US" sz="3200" dirty="0"/>
              <a:t>Provide a place for a dialogue on the importance of the home language and community</a:t>
            </a:r>
          </a:p>
          <a:p>
            <a:r>
              <a:rPr lang="en-US" sz="3200" dirty="0"/>
              <a:t>Provide scaffolding for faculty</a:t>
            </a:r>
          </a:p>
        </p:txBody>
      </p:sp>
    </p:spTree>
    <p:extLst>
      <p:ext uri="{BB962C8B-B14F-4D97-AF65-F5344CB8AC3E}">
        <p14:creationId xmlns:p14="http://schemas.microsoft.com/office/powerpoint/2010/main" val="2041711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venues for </a:t>
            </a:r>
            <a:br>
              <a:rPr lang="en-US" dirty="0"/>
            </a:br>
            <a:r>
              <a:rPr lang="en-US" dirty="0"/>
              <a:t>collaboration</a:t>
            </a:r>
          </a:p>
        </p:txBody>
      </p:sp>
      <p:sp>
        <p:nvSpPr>
          <p:cNvPr id="3" name="Content Placeholder 2"/>
          <p:cNvSpPr>
            <a:spLocks noGrp="1"/>
          </p:cNvSpPr>
          <p:nvPr>
            <p:ph idx="1"/>
          </p:nvPr>
        </p:nvSpPr>
        <p:spPr/>
        <p:txBody>
          <a:bodyPr>
            <a:normAutofit/>
          </a:bodyPr>
          <a:lstStyle/>
          <a:p>
            <a:r>
              <a:rPr lang="en-US" dirty="0"/>
              <a:t>Writing center </a:t>
            </a:r>
          </a:p>
          <a:p>
            <a:pPr lvl="1"/>
            <a:r>
              <a:rPr lang="en-US" dirty="0"/>
              <a:t>This certifies that the tutor can recognize dialect diversity and understands that dialects, like Standard American English, are systematic, rule governed, and predictable.</a:t>
            </a:r>
          </a:p>
          <a:p>
            <a:r>
              <a:rPr lang="en-US" dirty="0"/>
              <a:t>Guest lectures for the professional development series for writing center tutors</a:t>
            </a:r>
          </a:p>
          <a:p>
            <a:r>
              <a:rPr lang="en-US" dirty="0"/>
              <a:t>Teacher training sessions </a:t>
            </a:r>
          </a:p>
        </p:txBody>
      </p:sp>
      <p:pic>
        <p:nvPicPr>
          <p:cNvPr id="8" name="Picture 7"/>
          <p:cNvPicPr>
            <a:picLocks noChangeAspect="1"/>
          </p:cNvPicPr>
          <p:nvPr/>
        </p:nvPicPr>
        <p:blipFill>
          <a:blip r:embed="rId3"/>
          <a:stretch>
            <a:fillRect/>
          </a:stretch>
        </p:blipFill>
        <p:spPr>
          <a:xfrm>
            <a:off x="6265332" y="25400"/>
            <a:ext cx="1786467" cy="1786467"/>
          </a:xfrm>
          <a:prstGeom prst="rect">
            <a:avLst/>
          </a:prstGeom>
        </p:spPr>
      </p:pic>
    </p:spTree>
    <p:extLst>
      <p:ext uri="{BB962C8B-B14F-4D97-AF65-F5344CB8AC3E}">
        <p14:creationId xmlns:p14="http://schemas.microsoft.com/office/powerpoint/2010/main" val="691459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important	</a:t>
            </a:r>
          </a:p>
        </p:txBody>
      </p:sp>
      <p:sp>
        <p:nvSpPr>
          <p:cNvPr id="3" name="Content Placeholder 2"/>
          <p:cNvSpPr>
            <a:spLocks noGrp="1"/>
          </p:cNvSpPr>
          <p:nvPr>
            <p:ph idx="1"/>
          </p:nvPr>
        </p:nvSpPr>
        <p:spPr/>
        <p:txBody>
          <a:bodyPr>
            <a:noAutofit/>
          </a:bodyPr>
          <a:lstStyle/>
          <a:p>
            <a:r>
              <a:rPr lang="en-US" sz="2800" dirty="0"/>
              <a:t>Addresses the critical issue of retention</a:t>
            </a:r>
          </a:p>
          <a:p>
            <a:pPr lvl="1"/>
            <a:r>
              <a:rPr lang="en-US" sz="2400" dirty="0"/>
              <a:t>Not feeling a part of the university discourse community</a:t>
            </a:r>
          </a:p>
          <a:p>
            <a:r>
              <a:rPr lang="en-US" sz="2800" dirty="0"/>
              <a:t>Addresses students’ diverse language practices</a:t>
            </a:r>
          </a:p>
          <a:p>
            <a:r>
              <a:rPr lang="en-US" sz="2800" dirty="0"/>
              <a:t>Shows that diverse voices/languages have value and power and are valued by CCU</a:t>
            </a:r>
          </a:p>
          <a:p>
            <a:r>
              <a:rPr lang="en-US" sz="2800" dirty="0"/>
              <a:t>Focuses on the literacies skills students bring with them and leverages those to acquire new literacy skills </a:t>
            </a:r>
          </a:p>
          <a:p>
            <a:r>
              <a:rPr lang="en-US" sz="2800" dirty="0"/>
              <a:t>Maintains home voice/language while becoming part of a new community </a:t>
            </a:r>
          </a:p>
        </p:txBody>
      </p:sp>
    </p:spTree>
    <p:extLst>
      <p:ext uri="{BB962C8B-B14F-4D97-AF65-F5344CB8AC3E}">
        <p14:creationId xmlns:p14="http://schemas.microsoft.com/office/powerpoint/2010/main" val="3043726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	</a:t>
            </a:r>
          </a:p>
        </p:txBody>
      </p:sp>
      <p:sp>
        <p:nvSpPr>
          <p:cNvPr id="3" name="Content Placeholder 2"/>
          <p:cNvSpPr>
            <a:spLocks noGrp="1"/>
          </p:cNvSpPr>
          <p:nvPr>
            <p:ph idx="1"/>
          </p:nvPr>
        </p:nvSpPr>
        <p:spPr/>
        <p:txBody>
          <a:bodyPr/>
          <a:lstStyle/>
          <a:p>
            <a:r>
              <a:rPr lang="en-US" dirty="0"/>
              <a:t>Julia Johnson, Brooke Parker, Taylor </a:t>
            </a:r>
            <a:r>
              <a:rPr lang="en-US" dirty="0" err="1"/>
              <a:t>Gablehouse</a:t>
            </a:r>
            <a:endParaRPr lang="en-US" dirty="0"/>
          </a:p>
          <a:p>
            <a:r>
              <a:rPr lang="en-US" dirty="0"/>
              <a:t>Coastal Carolina Department of English </a:t>
            </a:r>
          </a:p>
        </p:txBody>
      </p:sp>
    </p:spTree>
    <p:extLst>
      <p:ext uri="{BB962C8B-B14F-4D97-AF65-F5344CB8AC3E}">
        <p14:creationId xmlns:p14="http://schemas.microsoft.com/office/powerpoint/2010/main" val="5986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Linguists in the Broader University</a:t>
            </a:r>
          </a:p>
        </p:txBody>
      </p:sp>
      <p:sp>
        <p:nvSpPr>
          <p:cNvPr id="3" name="Content Placeholder 2"/>
          <p:cNvSpPr>
            <a:spLocks noGrp="1"/>
          </p:cNvSpPr>
          <p:nvPr>
            <p:ph idx="1"/>
          </p:nvPr>
        </p:nvSpPr>
        <p:spPr/>
        <p:txBody>
          <a:bodyPr>
            <a:normAutofit/>
          </a:bodyPr>
          <a:lstStyle/>
          <a:p>
            <a:r>
              <a:rPr lang="en-US" dirty="0"/>
              <a:t>Linguists have important contributions that they can make to the broader university- especially in the lives of students</a:t>
            </a:r>
          </a:p>
          <a:p>
            <a:r>
              <a:rPr lang="en-US" dirty="0"/>
              <a:t>Collaboration across disciplinary lines to reach more students and to help in broader ways beyond typical teaching</a:t>
            </a:r>
          </a:p>
          <a:p>
            <a:pPr lvl="1"/>
            <a:r>
              <a:rPr lang="en-US" dirty="0"/>
              <a:t>Research collaboration as well as programmatic collaboration</a:t>
            </a:r>
          </a:p>
          <a:p>
            <a:r>
              <a:rPr lang="en-US" dirty="0"/>
              <a:t>The goals of the programmatic initiatives should be to ease first year students into a discourse community that is new and potentially intimidating</a:t>
            </a:r>
          </a:p>
          <a:p>
            <a:r>
              <a:rPr lang="en-US" dirty="0"/>
              <a:t>Resources for faculty and staff to aid them in supporting student transitions into the academic community</a:t>
            </a:r>
          </a:p>
          <a:p>
            <a:pPr marL="342900" lvl="1">
              <a:buClr>
                <a:schemeClr val="accent1"/>
              </a:buClr>
            </a:pPr>
            <a:r>
              <a:rPr lang="en-US" sz="2200" dirty="0"/>
              <a:t>Experimentation with methods, spaces, and processes to deal with larger problems- leave the comfortable ground we have known</a:t>
            </a:r>
          </a:p>
          <a:p>
            <a:endParaRPr lang="en-US" dirty="0"/>
          </a:p>
          <a:p>
            <a:endParaRPr lang="en-US" dirty="0"/>
          </a:p>
          <a:p>
            <a:endParaRPr lang="en-US" dirty="0"/>
          </a:p>
        </p:txBody>
      </p:sp>
    </p:spTree>
    <p:extLst>
      <p:ext uri="{BB962C8B-B14F-4D97-AF65-F5344CB8AC3E}">
        <p14:creationId xmlns:p14="http://schemas.microsoft.com/office/powerpoint/2010/main" val="110558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Rights to Own Language</a:t>
            </a:r>
          </a:p>
        </p:txBody>
      </p:sp>
      <p:sp>
        <p:nvSpPr>
          <p:cNvPr id="3" name="Content Placeholder 2"/>
          <p:cNvSpPr>
            <a:spLocks noGrp="1"/>
          </p:cNvSpPr>
          <p:nvPr>
            <p:ph idx="1"/>
          </p:nvPr>
        </p:nvSpPr>
        <p:spPr>
          <a:xfrm>
            <a:off x="457200" y="1925803"/>
            <a:ext cx="7620000" cy="4800600"/>
          </a:xfrm>
        </p:spPr>
        <p:txBody>
          <a:bodyPr>
            <a:normAutofit/>
          </a:bodyPr>
          <a:lstStyle/>
          <a:p>
            <a:r>
              <a:rPr lang="en-US" sz="3200" dirty="0"/>
              <a:t>CCCC (1974) “Resolution on Students’ Right to Their Own Language”</a:t>
            </a:r>
          </a:p>
          <a:p>
            <a:r>
              <a:rPr lang="en-US" sz="3200" dirty="0"/>
              <a:t>Respect the diversity of students’ language</a:t>
            </a:r>
          </a:p>
          <a:p>
            <a:r>
              <a:rPr lang="en-US" sz="3200" dirty="0"/>
              <a:t>See and acknowledge the connection between community identity and dialect</a:t>
            </a:r>
          </a:p>
          <a:p>
            <a:r>
              <a:rPr lang="en-US" sz="3200" dirty="0"/>
              <a:t>Focus on teacher experience and training</a:t>
            </a:r>
          </a:p>
          <a:p>
            <a:r>
              <a:rPr lang="en-US" sz="3200" dirty="0"/>
              <a:t>Build on students’ existing repertoires</a:t>
            </a:r>
          </a:p>
        </p:txBody>
      </p:sp>
    </p:spTree>
    <p:extLst>
      <p:ext uri="{BB962C8B-B14F-4D97-AF65-F5344CB8AC3E}">
        <p14:creationId xmlns:p14="http://schemas.microsoft.com/office/powerpoint/2010/main" val="183589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2123"/>
            <a:ext cx="7620000" cy="5928677"/>
          </a:xfrm>
        </p:spPr>
        <p:txBody>
          <a:bodyPr>
            <a:normAutofit fontScale="85000" lnSpcReduction="20000"/>
          </a:bodyPr>
          <a:lstStyle/>
          <a:p>
            <a:pPr marL="114300" indent="0">
              <a:buNone/>
            </a:pPr>
            <a:r>
              <a:rPr lang="en-US" dirty="0"/>
              <a:t>Resolved, that the National Council of Teachers of English affirm the students' right to their own language—to the dialect that expresses their family and community identity, the idiolect that expresses their unique personal identity;</a:t>
            </a:r>
          </a:p>
          <a:p>
            <a:pPr marL="114300" indent="0">
              <a:buNone/>
            </a:pPr>
            <a:r>
              <a:rPr lang="en-US" dirty="0"/>
              <a:t>     that NCTE affirm the responsibility of all teachers of English to assist all students in the development of their ability to speak and write better whatever their dialects;</a:t>
            </a:r>
          </a:p>
          <a:p>
            <a:pPr marL="114300" indent="0">
              <a:buNone/>
            </a:pPr>
            <a:r>
              <a:rPr lang="en-US" dirty="0"/>
              <a:t>     that NCTE affirm the responsibility of all teachers to provide opportunities for clear and cogent expression of ideas in writing, and to provide the opportunity for students to learn the conventions of what has been called written edited American English; and</a:t>
            </a:r>
          </a:p>
          <a:p>
            <a:pPr marL="114300" indent="0">
              <a:buNone/>
            </a:pPr>
            <a:r>
              <a:rPr lang="en-US" dirty="0"/>
              <a:t>     that NCTE affirm strongly that teachers must have the experiences and training that will enable them to understand and respect diversity of dialects.</a:t>
            </a:r>
          </a:p>
          <a:p>
            <a:pPr marL="114300" indent="0">
              <a:buNone/>
            </a:pPr>
            <a:r>
              <a:rPr lang="en-US" dirty="0"/>
              <a:t>Be it further Resolved, that, to this end,</a:t>
            </a:r>
          </a:p>
          <a:p>
            <a:pPr marL="114300" indent="0">
              <a:buNone/>
            </a:pPr>
            <a:r>
              <a:rPr lang="en-US" dirty="0"/>
              <a:t>     that NCTE make available to other professional organizations this resolution as well as suggestions for ways of dealing with linguistic variety, as expressed in the CCCC background statement on students' right to their own language; and</a:t>
            </a:r>
          </a:p>
          <a:p>
            <a:pPr marL="114300" indent="0">
              <a:buNone/>
            </a:pPr>
            <a:r>
              <a:rPr lang="en-US" dirty="0"/>
              <a:t>     that NCTE promote classroom practices to expose students to the variety of dialects that comprise our multiregional, multiethnic, and multicultural society, so that they too will understand the nature of American English and come to respect all its dialects.</a:t>
            </a:r>
          </a:p>
        </p:txBody>
      </p:sp>
    </p:spTree>
    <p:extLst>
      <p:ext uri="{BB962C8B-B14F-4D97-AF65-F5344CB8AC3E}">
        <p14:creationId xmlns:p14="http://schemas.microsoft.com/office/powerpoint/2010/main" val="411930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Discourse competence approach in FYC</a:t>
            </a:r>
          </a:p>
        </p:txBody>
      </p:sp>
      <p:sp>
        <p:nvSpPr>
          <p:cNvPr id="3" name="Content Placeholder 2"/>
          <p:cNvSpPr>
            <a:spLocks noGrp="1"/>
          </p:cNvSpPr>
          <p:nvPr>
            <p:ph idx="1"/>
          </p:nvPr>
        </p:nvSpPr>
        <p:spPr/>
        <p:txBody>
          <a:bodyPr>
            <a:normAutofit fontScale="85000" lnSpcReduction="20000"/>
          </a:bodyPr>
          <a:lstStyle/>
          <a:p>
            <a:r>
              <a:rPr lang="en-US" sz="2600" dirty="0" err="1"/>
              <a:t>Bartolomea</a:t>
            </a:r>
            <a:r>
              <a:rPr lang="en-US" sz="2600" dirty="0"/>
              <a:t> (1985) </a:t>
            </a:r>
          </a:p>
          <a:p>
            <a:pPr lvl="1"/>
            <a:r>
              <a:rPr lang="en-US" sz="2400" dirty="0"/>
              <a:t>An introduction to academic discourse should be a part of every writing class</a:t>
            </a:r>
          </a:p>
          <a:p>
            <a:r>
              <a:rPr lang="en-US" sz="2600" dirty="0" err="1">
                <a:solidFill>
                  <a:srgbClr val="2F2B20"/>
                </a:solidFill>
              </a:rPr>
              <a:t>Bizzell</a:t>
            </a:r>
            <a:r>
              <a:rPr lang="en-US" sz="2600" dirty="0">
                <a:solidFill>
                  <a:srgbClr val="2F2B20"/>
                </a:solidFill>
              </a:rPr>
              <a:t> </a:t>
            </a:r>
            <a:r>
              <a:rPr lang="en-US" sz="2600" dirty="0"/>
              <a:t>(1993)</a:t>
            </a:r>
          </a:p>
          <a:p>
            <a:pPr lvl="1"/>
            <a:r>
              <a:rPr lang="en-US" sz="2400" dirty="0"/>
              <a:t>A focus on “discourse communities” as the site of the social processes that shape language use </a:t>
            </a:r>
          </a:p>
          <a:p>
            <a:r>
              <a:rPr lang="en-US" sz="2600" dirty="0" err="1">
                <a:solidFill>
                  <a:srgbClr val="2F2B20"/>
                </a:solidFill>
              </a:rPr>
              <a:t>Kutz</a:t>
            </a:r>
            <a:r>
              <a:rPr lang="en-US" sz="2600" dirty="0">
                <a:solidFill>
                  <a:srgbClr val="2F2B20"/>
                </a:solidFill>
              </a:rPr>
              <a:t> </a:t>
            </a:r>
            <a:r>
              <a:rPr lang="en-US" sz="2600" dirty="0"/>
              <a:t>(1993, 1997)</a:t>
            </a:r>
          </a:p>
          <a:p>
            <a:pPr lvl="1"/>
            <a:r>
              <a:rPr lang="en-US" sz="2400" dirty="0"/>
              <a:t>Multiple discourse communities, competence</a:t>
            </a:r>
          </a:p>
          <a:p>
            <a:r>
              <a:rPr lang="en-US" sz="2600" dirty="0" err="1"/>
              <a:t>Shor</a:t>
            </a:r>
            <a:r>
              <a:rPr lang="en-US" sz="2600" dirty="0"/>
              <a:t> (1999)</a:t>
            </a:r>
          </a:p>
          <a:p>
            <a:pPr lvl="1"/>
            <a:r>
              <a:rPr lang="en-US" sz="2400" dirty="0"/>
              <a:t>Critical literacy</a:t>
            </a:r>
          </a:p>
          <a:p>
            <a:r>
              <a:rPr lang="en-US" sz="2600" dirty="0"/>
              <a:t>Banks (2015) CCCC Chair Address</a:t>
            </a:r>
          </a:p>
          <a:p>
            <a:pPr lvl="1"/>
            <a:r>
              <a:rPr lang="en-US" sz="2400" dirty="0"/>
              <a:t>“imaginative teaching and scholarship that makes people feel welcome in the process”</a:t>
            </a:r>
          </a:p>
          <a:p>
            <a:r>
              <a:rPr lang="en-US" sz="2600" dirty="0"/>
              <a:t>Bringing students into the academic discourse community while promoting multiple literacies </a:t>
            </a:r>
          </a:p>
          <a:p>
            <a:pPr lvl="1"/>
            <a:endParaRPr lang="en-US" dirty="0"/>
          </a:p>
        </p:txBody>
      </p:sp>
    </p:spTree>
    <p:extLst>
      <p:ext uri="{BB962C8B-B14F-4D97-AF65-F5344CB8AC3E}">
        <p14:creationId xmlns:p14="http://schemas.microsoft.com/office/powerpoint/2010/main" val="242433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Valuing the home language</a:t>
            </a:r>
          </a:p>
        </p:txBody>
      </p:sp>
      <p:sp>
        <p:nvSpPr>
          <p:cNvPr id="3" name="Content Placeholder 2"/>
          <p:cNvSpPr>
            <a:spLocks noGrp="1"/>
          </p:cNvSpPr>
          <p:nvPr>
            <p:ph idx="1"/>
          </p:nvPr>
        </p:nvSpPr>
        <p:spPr/>
        <p:txBody>
          <a:bodyPr>
            <a:normAutofit lnSpcReduction="10000"/>
          </a:bodyPr>
          <a:lstStyle/>
          <a:p>
            <a:r>
              <a:rPr lang="en-US" dirty="0"/>
              <a:t>All spoken languages are equal in linguistic terms (Lippi-Green 2012)</a:t>
            </a:r>
          </a:p>
          <a:p>
            <a:pPr lvl="1"/>
            <a:r>
              <a:rPr lang="en-US" dirty="0"/>
              <a:t>Social factors make distinctions (power, money, social capital)</a:t>
            </a:r>
          </a:p>
          <a:p>
            <a:r>
              <a:rPr lang="en-US" dirty="0"/>
              <a:t>Language/dialect is culture (</a:t>
            </a:r>
            <a:r>
              <a:rPr lang="en-US" dirty="0" err="1"/>
              <a:t>Labov</a:t>
            </a:r>
            <a:r>
              <a:rPr lang="en-US" dirty="0"/>
              <a:t> 1963, 1966, 1972)</a:t>
            </a:r>
          </a:p>
          <a:p>
            <a:pPr lvl="1"/>
            <a:r>
              <a:rPr lang="en-US" dirty="0"/>
              <a:t>Accepting a new dialect means accepting a new culture</a:t>
            </a:r>
          </a:p>
          <a:p>
            <a:pPr lvl="1"/>
            <a:r>
              <a:rPr lang="en-US" dirty="0"/>
              <a:t>Rejecting the home dialects means rejecting the home culture</a:t>
            </a:r>
          </a:p>
          <a:p>
            <a:r>
              <a:rPr lang="en-US" dirty="0"/>
              <a:t>Importance of acquiring the “Language of Wider Communication” without rejecting the home language (</a:t>
            </a:r>
            <a:r>
              <a:rPr lang="en-US" dirty="0" err="1"/>
              <a:t>Smitherman</a:t>
            </a:r>
            <a:r>
              <a:rPr lang="en-US" dirty="0"/>
              <a:t> 1995)</a:t>
            </a:r>
          </a:p>
          <a:p>
            <a:pPr lvl="1"/>
            <a:r>
              <a:rPr lang="en-US" dirty="0"/>
              <a:t>Not a replacement of one over the other</a:t>
            </a:r>
          </a:p>
          <a:p>
            <a:r>
              <a:rPr lang="en-US" dirty="0"/>
              <a:t>Importance of using the home language to teach the standard</a:t>
            </a:r>
          </a:p>
          <a:p>
            <a:pPr lvl="1"/>
            <a:r>
              <a:rPr lang="en-US" dirty="0"/>
              <a:t>Cheshire 2005, </a:t>
            </a:r>
            <a:r>
              <a:rPr lang="en-US" dirty="0" err="1"/>
              <a:t>Reaser</a:t>
            </a:r>
            <a:r>
              <a:rPr lang="en-US" dirty="0"/>
              <a:t> and </a:t>
            </a:r>
            <a:r>
              <a:rPr lang="en-US" dirty="0" err="1"/>
              <a:t>Adger</a:t>
            </a:r>
            <a:r>
              <a:rPr lang="en-US" dirty="0"/>
              <a:t> 2008, Wolfram, </a:t>
            </a:r>
            <a:r>
              <a:rPr lang="en-US" dirty="0" err="1"/>
              <a:t>Adger</a:t>
            </a:r>
            <a:r>
              <a:rPr lang="en-US" dirty="0"/>
              <a:t> and Christian 1999</a:t>
            </a:r>
          </a:p>
          <a:p>
            <a:r>
              <a:rPr lang="en-US" dirty="0"/>
              <a:t>Multicultural Education (Charity </a:t>
            </a:r>
            <a:r>
              <a:rPr lang="en-US" dirty="0" err="1"/>
              <a:t>Hudley</a:t>
            </a:r>
            <a:r>
              <a:rPr lang="en-US" dirty="0"/>
              <a:t> and </a:t>
            </a:r>
            <a:r>
              <a:rPr lang="en-US" dirty="0" err="1"/>
              <a:t>Mallinson</a:t>
            </a:r>
            <a:r>
              <a:rPr lang="en-US" dirty="0"/>
              <a:t> 2011)</a:t>
            </a:r>
          </a:p>
          <a:p>
            <a:pPr lvl="1"/>
            <a:endParaRPr lang="en-US" dirty="0"/>
          </a:p>
          <a:p>
            <a:pPr lvl="1"/>
            <a:endParaRPr lang="en-US" dirty="0"/>
          </a:p>
          <a:p>
            <a:endParaRPr lang="en-US" dirty="0"/>
          </a:p>
        </p:txBody>
      </p:sp>
    </p:spTree>
    <p:extLst>
      <p:ext uri="{BB962C8B-B14F-4D97-AF65-F5344CB8AC3E}">
        <p14:creationId xmlns:p14="http://schemas.microsoft.com/office/powerpoint/2010/main" val="258331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doing?</a:t>
            </a:r>
          </a:p>
        </p:txBody>
      </p:sp>
      <p:sp>
        <p:nvSpPr>
          <p:cNvPr id="3" name="Content Placeholder 2"/>
          <p:cNvSpPr>
            <a:spLocks noGrp="1"/>
          </p:cNvSpPr>
          <p:nvPr>
            <p:ph idx="1"/>
          </p:nvPr>
        </p:nvSpPr>
        <p:spPr/>
        <p:txBody>
          <a:bodyPr/>
          <a:lstStyle/>
          <a:p>
            <a:r>
              <a:rPr lang="en-US" sz="3200" dirty="0"/>
              <a:t>Digital Badges on Language and Identity</a:t>
            </a:r>
          </a:p>
          <a:p>
            <a:pPr lvl="1"/>
            <a:r>
              <a:rPr lang="en-US" sz="2400" dirty="0"/>
              <a:t>In the first and second required writing courses (ENGL 101 and 102)</a:t>
            </a:r>
          </a:p>
          <a:p>
            <a:r>
              <a:rPr lang="en-US" sz="3200" dirty="0"/>
              <a:t>Workshops for writing teachers</a:t>
            </a:r>
          </a:p>
          <a:p>
            <a:pPr lvl="1"/>
            <a:r>
              <a:rPr lang="en-US" sz="2400" dirty="0"/>
              <a:t>Help situate the importance of language diversity and its relationship to student success</a:t>
            </a:r>
          </a:p>
          <a:p>
            <a:pPr marL="777240" lvl="2" indent="0">
              <a:buNone/>
            </a:pPr>
            <a:endParaRPr lang="en-US" sz="2200" dirty="0"/>
          </a:p>
          <a:p>
            <a:pPr lvl="2"/>
            <a:endParaRPr lang="en-US" sz="2200" dirty="0"/>
          </a:p>
          <a:p>
            <a:endParaRPr lang="en-US" dirty="0"/>
          </a:p>
        </p:txBody>
      </p:sp>
    </p:spTree>
    <p:extLst>
      <p:ext uri="{BB962C8B-B14F-4D97-AF65-F5344CB8AC3E}">
        <p14:creationId xmlns:p14="http://schemas.microsoft.com/office/powerpoint/2010/main" val="308475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doing?</a:t>
            </a:r>
          </a:p>
        </p:txBody>
      </p:sp>
      <p:sp>
        <p:nvSpPr>
          <p:cNvPr id="3" name="Content Placeholder 2"/>
          <p:cNvSpPr>
            <a:spLocks noGrp="1"/>
          </p:cNvSpPr>
          <p:nvPr>
            <p:ph idx="1"/>
          </p:nvPr>
        </p:nvSpPr>
        <p:spPr/>
        <p:txBody>
          <a:bodyPr>
            <a:normAutofit/>
          </a:bodyPr>
          <a:lstStyle/>
          <a:p>
            <a:pPr marL="114300" indent="0">
              <a:buNone/>
            </a:pPr>
            <a:r>
              <a:rPr lang="en-US" sz="3200" dirty="0"/>
              <a:t>“And to do all of this, like Malcolm X famously said, we need some new friends. It’s time for us to travel across campus, across programs, and into more strategic relationship building by doing more with affiliate faculty…”</a:t>
            </a:r>
          </a:p>
          <a:p>
            <a:pPr marL="114300" indent="0" algn="r">
              <a:buNone/>
            </a:pPr>
            <a:r>
              <a:rPr lang="en-US" sz="3200" dirty="0"/>
              <a:t>-Adam Banks</a:t>
            </a:r>
          </a:p>
        </p:txBody>
      </p:sp>
    </p:spTree>
    <p:extLst>
      <p:ext uri="{BB962C8B-B14F-4D97-AF65-F5344CB8AC3E}">
        <p14:creationId xmlns:p14="http://schemas.microsoft.com/office/powerpoint/2010/main" val="62660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Styles Badge</a:t>
            </a:r>
          </a:p>
        </p:txBody>
      </p:sp>
      <p:pic>
        <p:nvPicPr>
          <p:cNvPr id="7" name="Picture 6"/>
          <p:cNvPicPr>
            <a:picLocks noChangeAspect="1"/>
          </p:cNvPicPr>
          <p:nvPr/>
        </p:nvPicPr>
        <p:blipFill>
          <a:blip r:embed="rId3"/>
          <a:stretch>
            <a:fillRect/>
          </a:stretch>
        </p:blipFill>
        <p:spPr>
          <a:xfrm>
            <a:off x="6265332" y="0"/>
            <a:ext cx="1811867" cy="1811867"/>
          </a:xfrm>
          <a:prstGeom prst="rect">
            <a:avLst/>
          </a:prstGeom>
        </p:spPr>
      </p:pic>
      <p:sp>
        <p:nvSpPr>
          <p:cNvPr id="3" name="Content Placeholder 2"/>
          <p:cNvSpPr>
            <a:spLocks noGrp="1"/>
          </p:cNvSpPr>
          <p:nvPr>
            <p:ph idx="1"/>
          </p:nvPr>
        </p:nvSpPr>
        <p:spPr/>
        <p:txBody>
          <a:bodyPr>
            <a:normAutofit/>
          </a:bodyPr>
          <a:lstStyle/>
          <a:p>
            <a:r>
              <a:rPr lang="en-US" dirty="0"/>
              <a:t>Intro video and text explaining the importance of students’ home language</a:t>
            </a:r>
          </a:p>
          <a:p>
            <a:pPr lvl="1"/>
            <a:r>
              <a:rPr lang="en-US" dirty="0"/>
              <a:t>Contextualized in terms of mode, audience, and purpose</a:t>
            </a:r>
          </a:p>
          <a:p>
            <a:r>
              <a:rPr lang="en-US" dirty="0"/>
              <a:t>Students discuss different language styles and attitudes towards them (both spoken and written)</a:t>
            </a:r>
          </a:p>
          <a:p>
            <a:pPr lvl="1"/>
            <a:r>
              <a:rPr lang="en-US" dirty="0"/>
              <a:t>“This badge certifies that students have an understanding of the variety of language styles that they utilize daily and the attitudes that we have about different language styles.”</a:t>
            </a:r>
          </a:p>
          <a:p>
            <a:pPr lvl="1"/>
            <a:r>
              <a:rPr lang="en-US" dirty="0">
                <a:hlinkClick r:id="rId4"/>
              </a:rPr>
              <a:t>http://ccc.coastal.edu/index.php/task/shifting-styles/</a:t>
            </a:r>
            <a:endParaRPr lang="en-US" dirty="0"/>
          </a:p>
          <a:p>
            <a:pPr lvl="1"/>
            <a:endParaRPr lang="en-US" dirty="0"/>
          </a:p>
          <a:p>
            <a:pPr marL="114300" indent="0">
              <a:buNone/>
            </a:pPr>
            <a:endParaRPr lang="sk-SK" sz="24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179342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2723</TotalTime>
  <Words>1401</Words>
  <Application>Microsoft Macintosh PowerPoint</Application>
  <PresentationFormat>On-screen Show (4:3)</PresentationFormat>
  <Paragraphs>136</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Adjacency</vt:lpstr>
      <vt:lpstr> Negotiating New Linguistic Terrains: Exploring Linguistics and First Year Writing Partnerships</vt:lpstr>
      <vt:lpstr>Linguists in the Broader University</vt:lpstr>
      <vt:lpstr>Students’ Rights to Own Language</vt:lpstr>
      <vt:lpstr>PowerPoint Presentation</vt:lpstr>
      <vt:lpstr>Discourse competence approach in FYC</vt:lpstr>
      <vt:lpstr>Valuing the home language</vt:lpstr>
      <vt:lpstr>What are we doing?</vt:lpstr>
      <vt:lpstr>What are we doing?</vt:lpstr>
      <vt:lpstr>Shifting Styles Badge</vt:lpstr>
      <vt:lpstr>Shifting Styles II Badge</vt:lpstr>
      <vt:lpstr>Wordsmithing Badge</vt:lpstr>
      <vt:lpstr>Goals of the badges (students)</vt:lpstr>
      <vt:lpstr>Goals of the badges (faculty)</vt:lpstr>
      <vt:lpstr>Other venues for  collaboration</vt:lpstr>
      <vt:lpstr>Why is this important </vt:lpstr>
      <vt:lpstr>Acknowledgements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Voice and Linguistic Identity:  A Tool for Recruitment and Retention of First Year and First Generation Undergraduates </dc:title>
  <dc:creator>Becky Childs</dc:creator>
  <cp:lastModifiedBy>Daniel Hasty</cp:lastModifiedBy>
  <cp:revision>82</cp:revision>
  <dcterms:created xsi:type="dcterms:W3CDTF">2016-01-04T14:58:26Z</dcterms:created>
  <dcterms:modified xsi:type="dcterms:W3CDTF">2023-06-14T14:07:59Z</dcterms:modified>
</cp:coreProperties>
</file>